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6" d="100"/>
          <a:sy n="76" d="100"/>
        </p:scale>
        <p:origin x="49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4/1/2019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4/1/2019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4/1/2019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4/1/2019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Project Assessment </a:t>
            </a:r>
          </a:p>
        </p:txBody>
      </p:sp>
      <p:sp>
        <p:nvSpPr>
          <p:cNvPr id="3" name="Subtitle 2"/>
          <p:cNvSpPr>
            <a:spLocks noGrp="1"/>
          </p:cNvSpPr>
          <p:nvPr>
            <p:ph type="subTitle" idx="1"/>
          </p:nvPr>
        </p:nvSpPr>
        <p:spPr/>
        <p:txBody>
          <a:bodyPr>
            <a:normAutofit/>
          </a:bodyPr>
          <a:lstStyle/>
          <a:p>
            <a:r>
              <a:rPr lang="en-US" dirty="0" smtClean="0"/>
              <a:t>Student </a:t>
            </a:r>
            <a:r>
              <a:rPr lang="en-US" dirty="0"/>
              <a:t>Name</a:t>
            </a:r>
          </a:p>
          <a:p>
            <a:r>
              <a:rPr lang="en-US" dirty="0"/>
              <a:t>Institution Affiliation</a:t>
            </a:r>
          </a:p>
          <a:p>
            <a:endParaRPr lang="en-US" dirty="0"/>
          </a:p>
        </p:txBody>
      </p:sp>
    </p:spTree>
    <p:extLst>
      <p:ext uri="{BB962C8B-B14F-4D97-AF65-F5344CB8AC3E}">
        <p14:creationId xmlns:p14="http://schemas.microsoft.com/office/powerpoint/2010/main" val="3435695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Project Assessment </a:t>
            </a:r>
            <a:r>
              <a:rPr lang="en-US" dirty="0" smtClean="0"/>
              <a:t>Calculations</a:t>
            </a:r>
            <a:endParaRPr lang="en-US" dirty="0"/>
          </a:p>
        </p:txBody>
      </p:sp>
      <p:sp>
        <p:nvSpPr>
          <p:cNvPr id="3" name="Content Placeholder 2"/>
          <p:cNvSpPr>
            <a:spLocks noGrp="1"/>
          </p:cNvSpPr>
          <p:nvPr>
            <p:ph idx="1"/>
          </p:nvPr>
        </p:nvSpPr>
        <p:spPr/>
        <p:txBody>
          <a:bodyPr/>
          <a:lstStyle/>
          <a:p>
            <a:pPr lvl="0"/>
            <a:r>
              <a:rPr lang="en-US" b="1" dirty="0"/>
              <a:t>Schedule Variance (SV)</a:t>
            </a:r>
            <a:endParaRPr lang="en-US" dirty="0"/>
          </a:p>
          <a:p>
            <a:pPr marL="0" indent="0">
              <a:buNone/>
            </a:pPr>
            <a:r>
              <a:rPr lang="en-US" dirty="0"/>
              <a:t>SV = Earned Value (EV) – Planned Value (PV)</a:t>
            </a:r>
          </a:p>
          <a:p>
            <a:pPr marL="0" indent="0">
              <a:buNone/>
            </a:pPr>
            <a:r>
              <a:rPr lang="en-US" dirty="0"/>
              <a:t>EV = $600</a:t>
            </a:r>
          </a:p>
          <a:p>
            <a:pPr marL="0" indent="0">
              <a:buNone/>
            </a:pPr>
            <a:r>
              <a:rPr lang="en-US" dirty="0"/>
              <a:t>PV = $560</a:t>
            </a:r>
          </a:p>
          <a:p>
            <a:pPr marL="0" indent="0">
              <a:buNone/>
            </a:pPr>
            <a:r>
              <a:rPr lang="en-US" dirty="0"/>
              <a:t>SV = 600 – 560</a:t>
            </a:r>
          </a:p>
          <a:p>
            <a:pPr marL="0" indent="0">
              <a:buNone/>
            </a:pPr>
            <a:r>
              <a:rPr lang="en-US" dirty="0"/>
              <a:t>SV = $</a:t>
            </a:r>
            <a:r>
              <a:rPr lang="en-US" dirty="0" smtClean="0"/>
              <a:t>40</a:t>
            </a:r>
            <a:endParaRPr lang="en-US" dirty="0"/>
          </a:p>
        </p:txBody>
      </p:sp>
    </p:spTree>
    <p:extLst>
      <p:ext uri="{BB962C8B-B14F-4D97-AF65-F5344CB8AC3E}">
        <p14:creationId xmlns:p14="http://schemas.microsoft.com/office/powerpoint/2010/main" val="747016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Assessment Calculations</a:t>
            </a:r>
          </a:p>
        </p:txBody>
      </p:sp>
      <p:sp>
        <p:nvSpPr>
          <p:cNvPr id="3" name="Content Placeholder 2"/>
          <p:cNvSpPr>
            <a:spLocks noGrp="1"/>
          </p:cNvSpPr>
          <p:nvPr>
            <p:ph idx="1"/>
          </p:nvPr>
        </p:nvSpPr>
        <p:spPr/>
        <p:txBody>
          <a:bodyPr/>
          <a:lstStyle/>
          <a:p>
            <a:pPr lvl="0"/>
            <a:r>
              <a:rPr lang="en-US" b="1" dirty="0"/>
              <a:t>Cost Variance (CV)</a:t>
            </a:r>
            <a:endParaRPr lang="en-US" dirty="0"/>
          </a:p>
          <a:p>
            <a:pPr marL="0" indent="0">
              <a:buNone/>
            </a:pPr>
            <a:r>
              <a:rPr lang="en-US" dirty="0"/>
              <a:t>Cost Variance (CV) = Earned Value (EV) – Actual Value (AV)</a:t>
            </a:r>
            <a:endParaRPr lang="en-US" dirty="0"/>
          </a:p>
          <a:p>
            <a:pPr marL="0" indent="0">
              <a:buNone/>
            </a:pPr>
            <a:r>
              <a:rPr lang="en-US" dirty="0"/>
              <a:t>EV = $600</a:t>
            </a:r>
          </a:p>
          <a:p>
            <a:pPr marL="0" indent="0">
              <a:buNone/>
            </a:pPr>
            <a:r>
              <a:rPr lang="en-US" dirty="0"/>
              <a:t>AC = $650</a:t>
            </a:r>
          </a:p>
          <a:p>
            <a:pPr marL="0" indent="0">
              <a:buNone/>
            </a:pPr>
            <a:r>
              <a:rPr lang="en-US" dirty="0"/>
              <a:t>CV = 600 – 650</a:t>
            </a:r>
          </a:p>
          <a:p>
            <a:pPr marL="0" indent="0">
              <a:buNone/>
            </a:pPr>
            <a:r>
              <a:rPr lang="en-US" dirty="0"/>
              <a:t>CV = -$50</a:t>
            </a:r>
          </a:p>
          <a:p>
            <a:pPr marL="0" indent="0">
              <a:buNone/>
            </a:pPr>
            <a:endParaRPr lang="en-US" dirty="0"/>
          </a:p>
        </p:txBody>
      </p:sp>
    </p:spTree>
    <p:extLst>
      <p:ext uri="{BB962C8B-B14F-4D97-AF65-F5344CB8AC3E}">
        <p14:creationId xmlns:p14="http://schemas.microsoft.com/office/powerpoint/2010/main" val="3855732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Assessment Calculations</a:t>
            </a:r>
          </a:p>
        </p:txBody>
      </p:sp>
      <p:sp>
        <p:nvSpPr>
          <p:cNvPr id="3" name="Content Placeholder 2"/>
          <p:cNvSpPr>
            <a:spLocks noGrp="1"/>
          </p:cNvSpPr>
          <p:nvPr>
            <p:ph idx="1"/>
          </p:nvPr>
        </p:nvSpPr>
        <p:spPr/>
        <p:txBody>
          <a:bodyPr/>
          <a:lstStyle/>
          <a:p>
            <a:pPr lvl="0"/>
            <a:r>
              <a:rPr lang="en-US" b="1" dirty="0"/>
              <a:t>Schedule Performance Index (SPI)</a:t>
            </a:r>
            <a:endParaRPr lang="en-US" dirty="0"/>
          </a:p>
          <a:p>
            <a:pPr marL="0" indent="0">
              <a:buNone/>
            </a:pPr>
            <a:r>
              <a:rPr lang="en-US" dirty="0"/>
              <a:t>SPI = EV/PV</a:t>
            </a:r>
          </a:p>
          <a:p>
            <a:pPr marL="0" indent="0">
              <a:buNone/>
            </a:pPr>
            <a:r>
              <a:rPr lang="en-US" dirty="0"/>
              <a:t>EV = $600</a:t>
            </a:r>
          </a:p>
          <a:p>
            <a:pPr marL="0" indent="0">
              <a:buNone/>
            </a:pPr>
            <a:r>
              <a:rPr lang="en-US" dirty="0"/>
              <a:t>PV = $560</a:t>
            </a:r>
          </a:p>
          <a:p>
            <a:pPr marL="0" indent="0">
              <a:buNone/>
            </a:pPr>
            <a:r>
              <a:rPr lang="en-US" dirty="0"/>
              <a:t>SPI = 600/560</a:t>
            </a:r>
          </a:p>
          <a:p>
            <a:pPr marL="0" indent="0">
              <a:buNone/>
            </a:pPr>
            <a:r>
              <a:rPr lang="en-US" dirty="0"/>
              <a:t>SPI = 1.0714</a:t>
            </a:r>
            <a:endParaRPr lang="en-US" dirty="0"/>
          </a:p>
        </p:txBody>
      </p:sp>
    </p:spTree>
    <p:extLst>
      <p:ext uri="{BB962C8B-B14F-4D97-AF65-F5344CB8AC3E}">
        <p14:creationId xmlns:p14="http://schemas.microsoft.com/office/powerpoint/2010/main" val="1564332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Assessment Calculations</a:t>
            </a:r>
          </a:p>
        </p:txBody>
      </p:sp>
      <p:sp>
        <p:nvSpPr>
          <p:cNvPr id="3" name="Content Placeholder 2"/>
          <p:cNvSpPr>
            <a:spLocks noGrp="1"/>
          </p:cNvSpPr>
          <p:nvPr>
            <p:ph idx="1"/>
          </p:nvPr>
        </p:nvSpPr>
        <p:spPr/>
        <p:txBody>
          <a:bodyPr/>
          <a:lstStyle/>
          <a:p>
            <a:pPr lvl="0"/>
            <a:r>
              <a:rPr lang="en-US" b="1" dirty="0"/>
              <a:t>Cost Performance Index (CPI)</a:t>
            </a:r>
            <a:endParaRPr lang="en-US" dirty="0"/>
          </a:p>
          <a:p>
            <a:pPr marL="0" indent="0">
              <a:buNone/>
            </a:pPr>
            <a:r>
              <a:rPr lang="en-US" dirty="0"/>
              <a:t>CPI = EV/AC</a:t>
            </a:r>
          </a:p>
          <a:p>
            <a:pPr marL="0" indent="0">
              <a:buNone/>
            </a:pPr>
            <a:r>
              <a:rPr lang="en-US" dirty="0"/>
              <a:t>AV = $600</a:t>
            </a:r>
          </a:p>
          <a:p>
            <a:pPr marL="0" indent="0">
              <a:buNone/>
            </a:pPr>
            <a:r>
              <a:rPr lang="en-US" dirty="0"/>
              <a:t>AC = 650</a:t>
            </a:r>
          </a:p>
          <a:p>
            <a:pPr marL="0" indent="0">
              <a:buNone/>
            </a:pPr>
            <a:r>
              <a:rPr lang="en-US" dirty="0"/>
              <a:t>CPI = 600/650</a:t>
            </a:r>
          </a:p>
          <a:p>
            <a:pPr marL="0" indent="0">
              <a:buNone/>
            </a:pPr>
            <a:r>
              <a:rPr lang="en-US" dirty="0"/>
              <a:t>CPI = 0.9231</a:t>
            </a:r>
          </a:p>
          <a:p>
            <a:endParaRPr lang="en-US" dirty="0"/>
          </a:p>
        </p:txBody>
      </p:sp>
    </p:spTree>
    <p:extLst>
      <p:ext uri="{BB962C8B-B14F-4D97-AF65-F5344CB8AC3E}">
        <p14:creationId xmlns:p14="http://schemas.microsoft.com/office/powerpoint/2010/main" val="65448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Project Assessment </a:t>
            </a:r>
            <a:r>
              <a:rPr lang="en-US" b="1" dirty="0" smtClean="0"/>
              <a:t>Reflection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a:t>The project is ahead of schedule since from the calculations; we found that the schedule variance </a:t>
            </a:r>
            <a:r>
              <a:rPr lang="en-US" dirty="0" err="1"/>
              <a:t>i</a:t>
            </a:r>
            <a:r>
              <a:rPr lang="en-US" dirty="0"/>
              <a:t>=of the project being positive. Considering that the earned value of this project is higher than the planned value, we can precisely say that the project is doing quite well. However, the project is operating at a budget that is higher than the initially planned budget. The negative Cost Variance indicates this.  </a:t>
            </a:r>
          </a:p>
          <a:p>
            <a:r>
              <a:rPr lang="en-US" dirty="0"/>
              <a:t>Additionally, the schedule performance index which is greater than one in this project indicates that the project is ahead of the planned schedule. Generally, the schedule performance index is used in projects to evaluate whether the project is operating within the planned schedule hence giving a prediction of the project getting completed within the scheduled time. In this project, the schedule performance index precisely indicates that the project is ahead of the planned schedule and hence it will be completed within the planned schedule. The cost performance index is used in the project to indicate how well the project is remaining or operating within the budget. The cost performance index, in this case, is less than one which indicates that the project is earning less than the amount spent</a:t>
            </a:r>
            <a:r>
              <a:rPr lang="en-US" dirty="0" smtClean="0"/>
              <a:t>.</a:t>
            </a:r>
            <a:endParaRPr lang="en-US" dirty="0"/>
          </a:p>
        </p:txBody>
      </p:sp>
    </p:spTree>
    <p:extLst>
      <p:ext uri="{BB962C8B-B14F-4D97-AF65-F5344CB8AC3E}">
        <p14:creationId xmlns:p14="http://schemas.microsoft.com/office/powerpoint/2010/main" val="4271078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Reference</a:t>
            </a:r>
            <a:endParaRPr lang="en-US" dirty="0"/>
          </a:p>
        </p:txBody>
      </p:sp>
      <p:sp>
        <p:nvSpPr>
          <p:cNvPr id="3" name="Content Placeholder 2"/>
          <p:cNvSpPr>
            <a:spLocks noGrp="1"/>
          </p:cNvSpPr>
          <p:nvPr>
            <p:ph idx="1"/>
          </p:nvPr>
        </p:nvSpPr>
        <p:spPr/>
        <p:txBody>
          <a:bodyPr/>
          <a:lstStyle/>
          <a:p>
            <a:r>
              <a:rPr lang="en-US" dirty="0" err="1"/>
              <a:t>Czarnigowska</a:t>
            </a:r>
            <a:r>
              <a:rPr lang="en-US" dirty="0"/>
              <a:t>, A., </a:t>
            </a:r>
            <a:r>
              <a:rPr lang="en-US" dirty="0" err="1"/>
              <a:t>Jaskowski</a:t>
            </a:r>
            <a:r>
              <a:rPr lang="en-US" dirty="0"/>
              <a:t>, P., &amp; </a:t>
            </a:r>
            <a:r>
              <a:rPr lang="en-US" dirty="0" err="1"/>
              <a:t>Biruk</a:t>
            </a:r>
            <a:r>
              <a:rPr lang="en-US" dirty="0"/>
              <a:t>, S. (2011). Project performance reporting and prediction: extensions of Earned value management. </a:t>
            </a:r>
            <a:r>
              <a:rPr lang="en-US" i="1" dirty="0"/>
              <a:t>International journal of business and management studies</a:t>
            </a:r>
            <a:r>
              <a:rPr lang="en-US" dirty="0"/>
              <a:t>, </a:t>
            </a:r>
            <a:r>
              <a:rPr lang="en-US" i="1" dirty="0"/>
              <a:t>3</a:t>
            </a:r>
            <a:r>
              <a:rPr lang="en-US" dirty="0"/>
              <a:t>(1), 11-20</a:t>
            </a:r>
            <a:r>
              <a:rPr lang="en-US" dirty="0" smtClean="0"/>
              <a:t>.</a:t>
            </a:r>
            <a:endParaRPr lang="en-US" dirty="0"/>
          </a:p>
        </p:txBody>
      </p:sp>
    </p:spTree>
    <p:extLst>
      <p:ext uri="{BB962C8B-B14F-4D97-AF65-F5344CB8AC3E}">
        <p14:creationId xmlns:p14="http://schemas.microsoft.com/office/powerpoint/2010/main" val="336933088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17</TotalTime>
  <Words>395</Words>
  <Application>Microsoft Office PowerPoint</Application>
  <PresentationFormat>Widescreen</PresentationFormat>
  <Paragraphs>36</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Garamond</vt:lpstr>
      <vt:lpstr>Organic</vt:lpstr>
      <vt:lpstr>Project Assessment </vt:lpstr>
      <vt:lpstr>Project Assessment Calculations</vt:lpstr>
      <vt:lpstr>Project Assessment Calculations</vt:lpstr>
      <vt:lpstr>Project Assessment Calculations</vt:lpstr>
      <vt:lpstr>Project Assessment Calculations</vt:lpstr>
      <vt:lpstr>Project Assessment Reflection</vt:lpstr>
      <vt:lpstr>Reference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Assessment </dc:title>
  <dc:creator>MORRIS</dc:creator>
  <cp:lastModifiedBy>MORRIS</cp:lastModifiedBy>
  <cp:revision>1</cp:revision>
  <dcterms:created xsi:type="dcterms:W3CDTF">2019-04-01T01:31:43Z</dcterms:created>
  <dcterms:modified xsi:type="dcterms:W3CDTF">2019-04-01T01:49:24Z</dcterms:modified>
</cp:coreProperties>
</file>